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0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  <a:srgbClr val="EAEFF7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17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76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58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5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13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26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529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03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05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30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60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2ECC0-1736-404D-958F-B4166D1F3DA3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8D450-3DF7-44AD-8C27-EA1468CB43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42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471484" y="56412"/>
            <a:ext cx="5915025" cy="513995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令和７年雪害に</a:t>
            </a:r>
            <a:r>
              <a:rPr lang="ja-JP" altLang="en-US" sz="1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かか</a:t>
            </a:r>
            <a:r>
              <a:rPr kumimoji="1" lang="ja-JP" altLang="en-US" sz="18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る補助事業要望調査</a:t>
            </a:r>
            <a:endParaRPr kumimoji="1" lang="ja-JP" altLang="en-US" sz="1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1" name="コンテンツ プレースホルダー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392761"/>
              </p:ext>
            </p:extLst>
          </p:nvPr>
        </p:nvGraphicFramePr>
        <p:xfrm>
          <a:off x="471483" y="893380"/>
          <a:ext cx="5915026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793">
                  <a:extLst>
                    <a:ext uri="{9D8B030D-6E8A-4147-A177-3AD203B41FA5}">
                      <a16:colId xmlns:a16="http://schemas.microsoft.com/office/drawing/2014/main" val="66257448"/>
                    </a:ext>
                  </a:extLst>
                </a:gridCol>
                <a:gridCol w="4908233">
                  <a:extLst>
                    <a:ext uri="{9D8B030D-6E8A-4147-A177-3AD203B41FA5}">
                      <a16:colId xmlns:a16="http://schemas.microsoft.com/office/drawing/2014/main" val="1869468833"/>
                    </a:ext>
                  </a:extLst>
                </a:gridCol>
              </a:tblGrid>
              <a:tr h="204694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基本情報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33556"/>
                  </a:ext>
                </a:extLst>
              </a:tr>
              <a:tr h="2046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氏　　名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sng" dirty="0" smtClean="0"/>
                        <a:t>　　　　　　　　　　　</a:t>
                      </a:r>
                      <a:r>
                        <a:rPr kumimoji="1" lang="ja-JP" altLang="en-US" sz="1200" dirty="0" smtClean="0"/>
                        <a:t>（ふりがな</a:t>
                      </a:r>
                      <a:r>
                        <a:rPr kumimoji="1" lang="ja-JP" altLang="en-US" sz="1200" u="sng" dirty="0" smtClean="0"/>
                        <a:t>　　　　　　　　　　</a:t>
                      </a:r>
                      <a:r>
                        <a:rPr kumimoji="1" lang="ja-JP" altLang="en-US" sz="1200" dirty="0" smtClean="0"/>
                        <a:t>）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911446"/>
                  </a:ext>
                </a:extLst>
              </a:tr>
              <a:tr h="2046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住　　所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sng" dirty="0" smtClean="0"/>
                        <a:t>〒　　　　　</a:t>
                      </a: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u="sng" dirty="0" smtClean="0"/>
                        <a:t>会津若松市　　　　　　　　　　　　　　＿</a:t>
                      </a:r>
                      <a:endParaRPr kumimoji="1" lang="ja-JP" altLang="en-US" sz="12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034059"/>
                  </a:ext>
                </a:extLst>
              </a:tr>
              <a:tr h="2046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連絡先 </a:t>
                      </a:r>
                      <a:r>
                        <a:rPr kumimoji="1" lang="en-US" altLang="ja-JP" sz="1200" dirty="0" smtClean="0"/>
                        <a:t>TEL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 smtClean="0"/>
                        <a:t>（携帯）</a:t>
                      </a:r>
                      <a:r>
                        <a:rPr kumimoji="1" lang="ja-JP" altLang="en-US" sz="1200" u="sng" dirty="0" smtClean="0"/>
                        <a:t>　　　　　　　　　　　</a:t>
                      </a:r>
                      <a:r>
                        <a:rPr kumimoji="1" lang="ja-JP" altLang="en-US" sz="1200" dirty="0" smtClean="0"/>
                        <a:t>（自宅）</a:t>
                      </a:r>
                      <a:r>
                        <a:rPr kumimoji="1" lang="ja-JP" altLang="en-US" sz="1200" u="sng" dirty="0" smtClean="0"/>
                        <a:t>　　　　　　　</a:t>
                      </a:r>
                      <a:r>
                        <a:rPr kumimoji="1" lang="ja-JP" altLang="en-US" sz="1200" u="none" dirty="0" smtClean="0"/>
                        <a:t>＿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173198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682027"/>
              </p:ext>
            </p:extLst>
          </p:nvPr>
        </p:nvGraphicFramePr>
        <p:xfrm>
          <a:off x="471484" y="4285585"/>
          <a:ext cx="5915025" cy="1805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656">
                  <a:extLst>
                    <a:ext uri="{9D8B030D-6E8A-4147-A177-3AD203B41FA5}">
                      <a16:colId xmlns:a16="http://schemas.microsoft.com/office/drawing/2014/main" val="520511243"/>
                    </a:ext>
                  </a:extLst>
                </a:gridCol>
                <a:gridCol w="4504369">
                  <a:extLst>
                    <a:ext uri="{9D8B030D-6E8A-4147-A177-3AD203B41FA5}">
                      <a16:colId xmlns:a16="http://schemas.microsoft.com/office/drawing/2014/main" val="2906090615"/>
                    </a:ext>
                  </a:extLst>
                </a:gridCol>
              </a:tblGrid>
              <a:tr h="22048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１棟目　</a:t>
                      </a:r>
                      <a:r>
                        <a:rPr kumimoji="1" lang="en-US" altLang="ja-JP" sz="900" dirty="0" smtClean="0"/>
                        <a:t>※</a:t>
                      </a:r>
                      <a:r>
                        <a:rPr kumimoji="1" lang="ja-JP" altLang="en-US" sz="900" dirty="0" smtClean="0"/>
                        <a:t>あてはまるものに〇をつけ、下線部には数値を記入してください</a:t>
                      </a:r>
                      <a:endParaRPr kumimoji="1" lang="ja-JP" altLang="en-US" sz="9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81690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建物被害の程度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施設被害のみ　・　施設とビニール被害　・　ビニールのみ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16025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修繕有無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撤去と再建が必要　・　修繕　・　修繕不要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38670"/>
                  </a:ext>
                </a:extLst>
              </a:tr>
              <a:tr h="19497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用　　途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　　　　育苗　　・　　出荷作物栽培　</a:t>
                      </a:r>
                      <a:r>
                        <a:rPr kumimoji="1" lang="en-US" altLang="ja-JP" sz="800" dirty="0" smtClean="0"/>
                        <a:t>※</a:t>
                      </a:r>
                      <a:r>
                        <a:rPr kumimoji="1" lang="ja-JP" altLang="en-US" sz="800" dirty="0" smtClean="0"/>
                        <a:t>自家栽培のみは補助対象外</a:t>
                      </a:r>
                      <a:endParaRPr kumimoji="1" lang="ja-JP" altLang="en-US" sz="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42843"/>
                  </a:ext>
                </a:extLst>
              </a:tr>
              <a:tr h="33072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面　　積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たて</a:t>
                      </a:r>
                      <a:r>
                        <a:rPr kumimoji="1" lang="ja-JP" altLang="en-US" sz="1200" u="sng" dirty="0" smtClean="0"/>
                        <a:t>　　　ｍ</a:t>
                      </a: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×</a:t>
                      </a:r>
                      <a:r>
                        <a:rPr kumimoji="1" lang="ja-JP" altLang="en-US" sz="1200" dirty="0" smtClean="0"/>
                        <a:t>　よこ</a:t>
                      </a:r>
                      <a:r>
                        <a:rPr kumimoji="1" lang="ja-JP" altLang="en-US" sz="1200" u="sng" dirty="0" smtClean="0"/>
                        <a:t>　　　　ｍ</a:t>
                      </a:r>
                      <a:r>
                        <a:rPr kumimoji="1" lang="ja-JP" altLang="en-US" sz="1200" dirty="0" smtClean="0"/>
                        <a:t>　＝</a:t>
                      </a:r>
                      <a:r>
                        <a:rPr kumimoji="1" lang="ja-JP" altLang="en-US" sz="1200" u="sng" dirty="0" smtClean="0"/>
                        <a:t>　　　　　　㎡</a:t>
                      </a:r>
                      <a:endParaRPr kumimoji="1" lang="en-US" altLang="ja-JP" sz="1200" u="sng" dirty="0" smtClean="0"/>
                    </a:p>
                    <a:p>
                      <a:r>
                        <a:rPr kumimoji="1" lang="en-US" altLang="ja-JP" sz="1050" b="1" u="none" dirty="0" smtClean="0"/>
                        <a:t>※</a:t>
                      </a:r>
                      <a:r>
                        <a:rPr kumimoji="1" lang="ja-JP" altLang="en-US" sz="1050" b="1" u="none" dirty="0" smtClean="0"/>
                        <a:t>固定資産台帳等により、可能な限り正確な数字を記入してください。</a:t>
                      </a:r>
                      <a:endParaRPr kumimoji="1" lang="ja-JP" altLang="en-US" sz="1050" b="1" u="none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232405"/>
                  </a:ext>
                </a:extLst>
              </a:tr>
              <a:tr h="2204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パイプの太さ</a:t>
                      </a:r>
                      <a:endParaRPr kumimoji="1" lang="en-US" altLang="ja-JP" sz="10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u="sng" dirty="0" smtClean="0"/>
                        <a:t>　　　　　　　ｍｍ</a:t>
                      </a:r>
                      <a:endParaRPr kumimoji="1" lang="en-US" altLang="ja-JP" sz="1200" u="sng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148154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187464"/>
              </p:ext>
            </p:extLst>
          </p:nvPr>
        </p:nvGraphicFramePr>
        <p:xfrm>
          <a:off x="471483" y="2089182"/>
          <a:ext cx="5915026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033">
                  <a:extLst>
                    <a:ext uri="{9D8B030D-6E8A-4147-A177-3AD203B41FA5}">
                      <a16:colId xmlns:a16="http://schemas.microsoft.com/office/drawing/2014/main" val="4152899478"/>
                    </a:ext>
                  </a:extLst>
                </a:gridCol>
                <a:gridCol w="4892993">
                  <a:extLst>
                    <a:ext uri="{9D8B030D-6E8A-4147-A177-3AD203B41FA5}">
                      <a16:colId xmlns:a16="http://schemas.microsoft.com/office/drawing/2014/main" val="683664106"/>
                    </a:ext>
                  </a:extLst>
                </a:gridCol>
              </a:tblGrid>
              <a:tr h="204694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活用希望補助事業　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976185"/>
                  </a:ext>
                </a:extLst>
              </a:tr>
              <a:tr h="409388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別紙「事業概要」をご確認いただき、活用を希望する事業の左枠にチェック☑をつけてください。</a:t>
                      </a:r>
                      <a:endParaRPr kumimoji="1" lang="en-US" altLang="ja-JP" sz="12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996024"/>
                  </a:ext>
                </a:extLst>
              </a:tr>
              <a:tr h="2046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游ゴシック 本文"/>
                        </a:rPr>
                        <a:t>□</a:t>
                      </a:r>
                      <a:endParaRPr kumimoji="1" lang="ja-JP" altLang="en-US" sz="1200" dirty="0">
                        <a:latin typeface="游ゴシック 本文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游ゴシック 本文"/>
                        </a:rPr>
                        <a:t>(1)</a:t>
                      </a:r>
                      <a:r>
                        <a:rPr kumimoji="1" lang="ja-JP" altLang="en-US" sz="1200" dirty="0" smtClean="0">
                          <a:latin typeface="游ゴシック 本文"/>
                        </a:rPr>
                        <a:t>農業用パイプハウス・果樹棚の復旧補助（補助率２／３以内）</a:t>
                      </a:r>
                      <a:endParaRPr kumimoji="1" lang="ja-JP" altLang="en-US" sz="1200" dirty="0">
                        <a:latin typeface="游ゴシック 本文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396293"/>
                  </a:ext>
                </a:extLst>
              </a:tr>
              <a:tr h="20469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□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游ゴシック 本文"/>
                        </a:rPr>
                        <a:t>(2)</a:t>
                      </a:r>
                      <a:r>
                        <a:rPr kumimoji="1" lang="ja-JP" altLang="en-US" sz="1200" dirty="0" smtClean="0"/>
                        <a:t>農業用パイプハウス・果樹棚の撤去補助（補助率３／４以内）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44564"/>
                  </a:ext>
                </a:extLst>
              </a:tr>
              <a:tr h="20469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游ゴシック 本文"/>
                        </a:rPr>
                        <a:t>(3)</a:t>
                      </a:r>
                      <a:r>
                        <a:rPr kumimoji="1" lang="ja-JP" altLang="en-US" sz="1200" dirty="0" smtClean="0"/>
                        <a:t>生産確保資材・種苗等購入補助（補助率２／３以内）</a:t>
                      </a:r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167170"/>
                  </a:ext>
                </a:extLst>
              </a:tr>
              <a:tr h="20469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□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游ゴシック 本文"/>
                        </a:rPr>
                        <a:t>(4)</a:t>
                      </a:r>
                      <a:r>
                        <a:rPr kumimoji="1" lang="ja-JP" altLang="en-US" sz="1200" dirty="0" smtClean="0">
                          <a:latin typeface="游ゴシック 本文"/>
                        </a:rPr>
                        <a:t>被害施設ビニール等</a:t>
                      </a:r>
                      <a:r>
                        <a:rPr kumimoji="1" lang="ja-JP" altLang="en-US" sz="1200" dirty="0" smtClean="0"/>
                        <a:t>処理費用補助（補助率２／３以内）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889118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616738" y="491227"/>
            <a:ext cx="56245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u="sng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400" b="1" u="sng" dirty="0" smtClean="0">
                <a:solidFill>
                  <a:srgbClr val="FF0000"/>
                </a:solidFill>
              </a:rPr>
              <a:t>本事業の内容等は、現時点の案であることに御留意願います</a:t>
            </a:r>
            <a:endParaRPr kumimoji="1" lang="en-US" altLang="ja-JP" sz="1400" b="1" u="sng" dirty="0" smtClean="0">
              <a:solidFill>
                <a:srgbClr val="FF0000"/>
              </a:solidFill>
            </a:endParaRPr>
          </a:p>
        </p:txBody>
      </p:sp>
      <p:sp>
        <p:nvSpPr>
          <p:cNvPr id="4" name="楕円 3"/>
          <p:cNvSpPr/>
          <p:nvPr/>
        </p:nvSpPr>
        <p:spPr>
          <a:xfrm>
            <a:off x="5644354" y="709118"/>
            <a:ext cx="1177923" cy="1183679"/>
          </a:xfrm>
          <a:prstGeom prst="ellipse">
            <a:avLst/>
          </a:prstGeom>
          <a:solidFill>
            <a:srgbClr val="DEEB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17365" y="890749"/>
            <a:ext cx="123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提出締切</a:t>
            </a:r>
            <a:endParaRPr kumimoji="1" lang="en-US" altLang="ja-JP" sz="1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</a:t>
            </a:r>
            <a:endParaRPr kumimoji="1" lang="en-US" altLang="ja-JP" sz="16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４月</a:t>
            </a:r>
            <a:r>
              <a:rPr kumimoji="1" lang="en-US" altLang="ja-JP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23</a:t>
            </a:r>
            <a:r>
              <a:rPr kumimoji="1" lang="ja-JP" altLang="en-US" sz="16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</a:t>
            </a:r>
            <a:endParaRPr kumimoji="1" lang="en-US" altLang="ja-JP" sz="1600" b="1" dirty="0" smtClean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92959"/>
              </p:ext>
            </p:extLst>
          </p:nvPr>
        </p:nvGraphicFramePr>
        <p:xfrm>
          <a:off x="471483" y="6071296"/>
          <a:ext cx="5915026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656">
                  <a:extLst>
                    <a:ext uri="{9D8B030D-6E8A-4147-A177-3AD203B41FA5}">
                      <a16:colId xmlns:a16="http://schemas.microsoft.com/office/drawing/2014/main" val="520511243"/>
                    </a:ext>
                  </a:extLst>
                </a:gridCol>
                <a:gridCol w="4504370">
                  <a:extLst>
                    <a:ext uri="{9D8B030D-6E8A-4147-A177-3AD203B41FA5}">
                      <a16:colId xmlns:a16="http://schemas.microsoft.com/office/drawing/2014/main" val="2906090615"/>
                    </a:ext>
                  </a:extLst>
                </a:gridCol>
              </a:tblGrid>
              <a:tr h="183617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２棟目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81690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建物被害の程度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施設被害のみ　・　施設とビニール被害　・　ビニールのみ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16025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修繕の程度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撤去と再建が必要　・　修繕が必要　・　修繕は不要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38670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用　　途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　　　　育苗用　・　　出荷作物栽培　</a:t>
                      </a:r>
                      <a:endParaRPr kumimoji="1" lang="ja-JP" altLang="en-US" sz="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42843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面　　積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たて</a:t>
                      </a:r>
                      <a:r>
                        <a:rPr kumimoji="1" lang="ja-JP" altLang="en-US" sz="1200" u="sng" dirty="0" smtClean="0"/>
                        <a:t>　　　ｍ</a:t>
                      </a: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×</a:t>
                      </a:r>
                      <a:r>
                        <a:rPr kumimoji="1" lang="ja-JP" altLang="en-US" sz="1200" dirty="0" smtClean="0"/>
                        <a:t>　よこ</a:t>
                      </a:r>
                      <a:r>
                        <a:rPr kumimoji="1" lang="ja-JP" altLang="en-US" sz="1200" u="sng" dirty="0" smtClean="0"/>
                        <a:t>　　　　ｍ</a:t>
                      </a:r>
                      <a:r>
                        <a:rPr kumimoji="1" lang="ja-JP" altLang="en-US" sz="1200" dirty="0" smtClean="0"/>
                        <a:t>　＝</a:t>
                      </a:r>
                      <a:r>
                        <a:rPr kumimoji="1" lang="ja-JP" altLang="en-US" sz="1200" u="sng" dirty="0" smtClean="0"/>
                        <a:t>　　　　　　㎡</a:t>
                      </a:r>
                      <a:endParaRPr kumimoji="1" lang="en-US" altLang="ja-JP" sz="1200" u="sng" dirty="0" smtClean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232405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パイプの太さ</a:t>
                      </a:r>
                      <a:endParaRPr kumimoji="1" lang="en-US" altLang="ja-JP" sz="10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u="sng" dirty="0" smtClean="0"/>
                        <a:t>　　　　　　　ｍｍ</a:t>
                      </a:r>
                      <a:endParaRPr kumimoji="1" lang="en-US" altLang="ja-JP" sz="1200" u="sng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148154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060493"/>
              </p:ext>
            </p:extLst>
          </p:nvPr>
        </p:nvGraphicFramePr>
        <p:xfrm>
          <a:off x="471484" y="4011265"/>
          <a:ext cx="591502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520511243"/>
                    </a:ext>
                  </a:extLst>
                </a:gridCol>
              </a:tblGrid>
              <a:tr h="23745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今回被害のあった施設（パイプハウス、果樹棚）等について教えてください 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81690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718579"/>
              </p:ext>
            </p:extLst>
          </p:nvPr>
        </p:nvGraphicFramePr>
        <p:xfrm>
          <a:off x="471483" y="7717216"/>
          <a:ext cx="5915026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656">
                  <a:extLst>
                    <a:ext uri="{9D8B030D-6E8A-4147-A177-3AD203B41FA5}">
                      <a16:colId xmlns:a16="http://schemas.microsoft.com/office/drawing/2014/main" val="520511243"/>
                    </a:ext>
                  </a:extLst>
                </a:gridCol>
                <a:gridCol w="4504370">
                  <a:extLst>
                    <a:ext uri="{9D8B030D-6E8A-4147-A177-3AD203B41FA5}">
                      <a16:colId xmlns:a16="http://schemas.microsoft.com/office/drawing/2014/main" val="2906090615"/>
                    </a:ext>
                  </a:extLst>
                </a:gridCol>
              </a:tblGrid>
              <a:tr h="183617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３棟目</a:t>
                      </a:r>
                      <a:endParaRPr kumimoji="1" lang="ja-JP" altLang="en-US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581690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建物被害の程度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施設被害のみ　・　施設とビニール被害　・　ビニールのみ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16025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修繕の程度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撤去と再建が必要　・　修繕が必要　・　修繕は不要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38670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用　　途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　　　　育苗用　・　　出荷作物栽培　</a:t>
                      </a:r>
                      <a:endParaRPr kumimoji="1" lang="ja-JP" altLang="en-US" sz="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642843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面　　積</a:t>
                      </a:r>
                      <a:endParaRPr kumimoji="1" lang="en-US" altLang="ja-JP" sz="1200" dirty="0" smtClean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たて</a:t>
                      </a:r>
                      <a:r>
                        <a:rPr kumimoji="1" lang="ja-JP" altLang="en-US" sz="1200" u="sng" dirty="0" smtClean="0"/>
                        <a:t>　　　ｍ</a:t>
                      </a: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×</a:t>
                      </a:r>
                      <a:r>
                        <a:rPr kumimoji="1" lang="ja-JP" altLang="en-US" sz="1200" dirty="0" smtClean="0"/>
                        <a:t>　よこ</a:t>
                      </a:r>
                      <a:r>
                        <a:rPr kumimoji="1" lang="ja-JP" altLang="en-US" sz="1200" u="sng" dirty="0" smtClean="0"/>
                        <a:t>　　　　ｍ</a:t>
                      </a:r>
                      <a:r>
                        <a:rPr kumimoji="1" lang="ja-JP" altLang="en-US" sz="1200" dirty="0" smtClean="0"/>
                        <a:t>　＝</a:t>
                      </a:r>
                      <a:r>
                        <a:rPr kumimoji="1" lang="ja-JP" altLang="en-US" sz="1200" u="sng" dirty="0" smtClean="0"/>
                        <a:t>　　　　㎡</a:t>
                      </a:r>
                      <a:endParaRPr kumimoji="1" lang="en-US" altLang="ja-JP" sz="1200" u="sng" dirty="0" smtClean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232405"/>
                  </a:ext>
                </a:extLst>
              </a:tr>
              <a:tr h="1836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パイプの太さ</a:t>
                      </a:r>
                      <a:endParaRPr kumimoji="1" lang="en-US" altLang="ja-JP" sz="10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u="sng" dirty="0" smtClean="0"/>
                        <a:t>　　　　　　　ｍｍ</a:t>
                      </a:r>
                      <a:endParaRPr kumimoji="1" lang="en-US" altLang="ja-JP" sz="1200" u="sng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148154"/>
                  </a:ext>
                </a:extLst>
              </a:tr>
            </a:tbl>
          </a:graphicData>
        </a:graphic>
      </p:graphicFrame>
      <p:sp>
        <p:nvSpPr>
          <p:cNvPr id="9" name="メモ 8"/>
          <p:cNvSpPr/>
          <p:nvPr/>
        </p:nvSpPr>
        <p:spPr>
          <a:xfrm>
            <a:off x="5488777" y="8619599"/>
            <a:ext cx="1333500" cy="628650"/>
          </a:xfrm>
          <a:prstGeom prst="foldedCorner">
            <a:avLst>
              <a:gd name="adj" fmla="val 18985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４</a:t>
            </a:r>
            <a:r>
              <a:rPr kumimoji="1" lang="ja-JP" altLang="en-US" sz="11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棟以上ある場合は任意の用紙に記入し提出ください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1483" y="9424032"/>
            <a:ext cx="5915026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FAX</a:t>
            </a:r>
            <a:r>
              <a:rPr kumimoji="1" lang="ja-JP" altLang="en-US" dirty="0" smtClean="0"/>
              <a:t>で回答する場合は裏面も忘れずに</a:t>
            </a:r>
            <a:r>
              <a:rPr kumimoji="1" lang="ja-JP" altLang="en-US" dirty="0"/>
              <a:t>送信</a:t>
            </a:r>
            <a:r>
              <a:rPr kumimoji="1" lang="ja-JP" altLang="en-US" dirty="0" smtClean="0"/>
              <a:t>してください。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411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174747" y="76112"/>
            <a:ext cx="4508500" cy="382220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</a:t>
            </a:r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７年雪害</a:t>
            </a:r>
            <a:r>
              <a:rPr kumimoji="1" lang="ja-JP" altLang="en-US" sz="1200" b="1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にかかる補助事業要望調査（裏面）</a:t>
            </a:r>
            <a:endParaRPr kumimoji="1" lang="ja-JP" altLang="en-US" sz="12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11" name="コンテンツ プレースホルダー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4911"/>
              </p:ext>
            </p:extLst>
          </p:nvPr>
        </p:nvGraphicFramePr>
        <p:xfrm>
          <a:off x="471485" y="1355092"/>
          <a:ext cx="5915026" cy="417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793">
                  <a:extLst>
                    <a:ext uri="{9D8B030D-6E8A-4147-A177-3AD203B41FA5}">
                      <a16:colId xmlns:a16="http://schemas.microsoft.com/office/drawing/2014/main" val="66257448"/>
                    </a:ext>
                  </a:extLst>
                </a:gridCol>
                <a:gridCol w="4908233">
                  <a:extLst>
                    <a:ext uri="{9D8B030D-6E8A-4147-A177-3AD203B41FA5}">
                      <a16:colId xmlns:a16="http://schemas.microsoft.com/office/drawing/2014/main" val="1869468833"/>
                    </a:ext>
                  </a:extLst>
                </a:gridCol>
              </a:tblGrid>
              <a:tr h="4177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氏　　名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911446"/>
                  </a:ext>
                </a:extLst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802002"/>
              </p:ext>
            </p:extLst>
          </p:nvPr>
        </p:nvGraphicFramePr>
        <p:xfrm>
          <a:off x="471484" y="1991453"/>
          <a:ext cx="5915026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614">
                  <a:extLst>
                    <a:ext uri="{9D8B030D-6E8A-4147-A177-3AD203B41FA5}">
                      <a16:colId xmlns:a16="http://schemas.microsoft.com/office/drawing/2014/main" val="4152899478"/>
                    </a:ext>
                  </a:extLst>
                </a:gridCol>
                <a:gridCol w="4062412">
                  <a:extLst>
                    <a:ext uri="{9D8B030D-6E8A-4147-A177-3AD203B41FA5}">
                      <a16:colId xmlns:a16="http://schemas.microsoft.com/office/drawing/2014/main" val="683664106"/>
                    </a:ext>
                  </a:extLst>
                </a:gridCol>
              </a:tblGrid>
              <a:tr h="204694">
                <a:tc gridSpan="2">
                  <a:txBody>
                    <a:bodyPr/>
                    <a:lstStyle/>
                    <a:p>
                      <a:r>
                        <a:rPr kumimoji="1" lang="ja-JP" altLang="en-US" sz="1400" baseline="0" dirty="0" smtClean="0"/>
                        <a:t>　</a:t>
                      </a:r>
                      <a:r>
                        <a:rPr kumimoji="1" lang="ja-JP" altLang="en-US" sz="1400" dirty="0" smtClean="0"/>
                        <a:t>「</a:t>
                      </a:r>
                      <a:r>
                        <a:rPr kumimoji="1" lang="en-US" altLang="ja-JP" sz="1400" dirty="0" smtClean="0"/>
                        <a:t>(1)</a:t>
                      </a:r>
                      <a:r>
                        <a:rPr kumimoji="1" lang="ja-JP" altLang="en-US" sz="1400" dirty="0" smtClean="0"/>
                        <a:t>農業用パイプハウス・果樹棚の復旧補助」活用希望の場合は記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</a:t>
                      </a:r>
                      <a:r>
                        <a:rPr kumimoji="1" lang="ja-JP" altLang="en-US" sz="1400" dirty="0" err="1" smtClean="0"/>
                        <a:t>入して</a:t>
                      </a:r>
                      <a:r>
                        <a:rPr kumimoji="1" lang="ja-JP" altLang="en-US" sz="1400" dirty="0" smtClean="0"/>
                        <a:t>ください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976185"/>
                  </a:ext>
                </a:extLst>
              </a:tr>
              <a:tr h="32768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復 旧 経 費 合 計</a:t>
                      </a:r>
                      <a:endParaRPr kumimoji="1" lang="en-US" altLang="ja-JP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u="none" dirty="0" smtClean="0"/>
                        <a:t>※</a:t>
                      </a:r>
                      <a:r>
                        <a:rPr kumimoji="1" lang="ja-JP" altLang="en-US" sz="1050" b="1" u="none" dirty="0" smtClean="0"/>
                        <a:t>可能な限り見積書を添付してください</a:t>
                      </a:r>
                      <a:endParaRPr kumimoji="1" lang="ja-JP" altLang="en-US" sz="1000" b="1" u="none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u="sng" dirty="0" smtClean="0"/>
                        <a:t>　　　　　　　　円</a:t>
                      </a:r>
                      <a:r>
                        <a:rPr kumimoji="1" lang="ja-JP" altLang="en-US" u="none" dirty="0" smtClean="0"/>
                        <a:t>　（復旧棟数　計</a:t>
                      </a:r>
                      <a:r>
                        <a:rPr kumimoji="1" lang="ja-JP" altLang="en-US" u="sng" dirty="0" smtClean="0"/>
                        <a:t>　　　棟</a:t>
                      </a:r>
                      <a:r>
                        <a:rPr kumimoji="1" lang="ja-JP" altLang="en-US" u="none" dirty="0" smtClean="0"/>
                        <a:t>）</a:t>
                      </a:r>
                      <a:endParaRPr kumimoji="1" lang="ja-JP" altLang="en-US" sz="900" b="1" u="none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996024"/>
                  </a:ext>
                </a:extLst>
              </a:tr>
              <a:tr h="20469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復旧（予定）時期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令和７年</a:t>
                      </a:r>
                      <a:r>
                        <a:rPr kumimoji="1" lang="ja-JP" altLang="en-US" u="sng" dirty="0" smtClean="0"/>
                        <a:t>　　　　月</a:t>
                      </a:r>
                      <a:endParaRPr kumimoji="1" lang="ja-JP" alt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396293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913921" y="458332"/>
            <a:ext cx="5030153" cy="738664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提出先：</a:t>
            </a:r>
            <a:r>
              <a:rPr kumimoji="1" lang="ja-JP" altLang="en-US" sz="1400" dirty="0"/>
              <a:t>会津若松市</a:t>
            </a:r>
            <a:r>
              <a:rPr kumimoji="1" lang="ja-JP" altLang="en-US" sz="1400" dirty="0" smtClean="0"/>
              <a:t>農政課　農業活性化グループ　大竹</a:t>
            </a:r>
            <a:endParaRPr kumimoji="1" lang="ja-JP" altLang="en-US" sz="1400" dirty="0"/>
          </a:p>
          <a:p>
            <a:r>
              <a:rPr kumimoji="1" lang="ja-JP" altLang="en-US" sz="1400" dirty="0" smtClean="0"/>
              <a:t>　　　　〒</a:t>
            </a:r>
            <a:r>
              <a:rPr kumimoji="1" lang="en-US" altLang="ja-JP" sz="1400" dirty="0" smtClean="0"/>
              <a:t>969-3481</a:t>
            </a:r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会津若松市河東町郡山字休ミ石</a:t>
            </a:r>
            <a:r>
              <a:rPr kumimoji="1" lang="en-US" altLang="ja-JP" sz="1400" dirty="0" smtClean="0"/>
              <a:t>14</a:t>
            </a:r>
            <a:r>
              <a:rPr kumimoji="1" lang="ja-JP" altLang="en-US" sz="1400" dirty="0" smtClean="0"/>
              <a:t>番地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　　ＦＡＸ：</a:t>
            </a:r>
            <a:r>
              <a:rPr kumimoji="1" lang="en-US" altLang="ja-JP" sz="1400" dirty="0" smtClean="0"/>
              <a:t>0242-36-7142</a:t>
            </a: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37287"/>
              </p:ext>
            </p:extLst>
          </p:nvPr>
        </p:nvGraphicFramePr>
        <p:xfrm>
          <a:off x="471485" y="3529890"/>
          <a:ext cx="5915026" cy="2617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614">
                  <a:extLst>
                    <a:ext uri="{9D8B030D-6E8A-4147-A177-3AD203B41FA5}">
                      <a16:colId xmlns:a16="http://schemas.microsoft.com/office/drawing/2014/main" val="4152899478"/>
                    </a:ext>
                  </a:extLst>
                </a:gridCol>
                <a:gridCol w="4062412">
                  <a:extLst>
                    <a:ext uri="{9D8B030D-6E8A-4147-A177-3AD203B41FA5}">
                      <a16:colId xmlns:a16="http://schemas.microsoft.com/office/drawing/2014/main" val="683664106"/>
                    </a:ext>
                  </a:extLst>
                </a:gridCol>
              </a:tblGrid>
              <a:tr h="508751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「</a:t>
                      </a:r>
                      <a:r>
                        <a:rPr kumimoji="1" lang="en-US" altLang="ja-JP" sz="1400" dirty="0" smtClean="0"/>
                        <a:t>(2)</a:t>
                      </a:r>
                      <a:r>
                        <a:rPr kumimoji="1" lang="ja-JP" altLang="en-US" sz="1400" dirty="0" smtClean="0"/>
                        <a:t>農業用パイプハウス・果樹棚の撤去補助」活用希望の場合は記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</a:t>
                      </a:r>
                      <a:r>
                        <a:rPr kumimoji="1" lang="ja-JP" altLang="en-US" sz="1400" dirty="0" err="1" smtClean="0"/>
                        <a:t>入して</a:t>
                      </a:r>
                      <a:r>
                        <a:rPr kumimoji="1" lang="ja-JP" altLang="en-US" sz="1400" dirty="0" smtClean="0"/>
                        <a:t>ください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976185"/>
                  </a:ext>
                </a:extLst>
              </a:tr>
              <a:tr h="35911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被覆材がプラスチックで骨材が鉄骨</a:t>
                      </a:r>
                      <a:r>
                        <a:rPr kumimoji="1" lang="ja-JP" altLang="en-US" sz="900" u="sng" dirty="0" smtClean="0"/>
                        <a:t>でない</a:t>
                      </a:r>
                      <a:r>
                        <a:rPr kumimoji="1" lang="ja-JP" altLang="en-US" sz="900" dirty="0" smtClean="0"/>
                        <a:t>ハウスまたは果樹棚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dirty="0" smtClean="0"/>
                        <a:t>撤去施設の面積合計</a:t>
                      </a:r>
                      <a:r>
                        <a:rPr kumimoji="1" lang="ja-JP" altLang="en-US" sz="1100" u="sng" dirty="0" smtClean="0"/>
                        <a:t>　　　　　㎡</a:t>
                      </a:r>
                      <a:r>
                        <a:rPr kumimoji="1" lang="ja-JP" altLang="en-US" sz="1100" u="sng" baseline="0" dirty="0" smtClean="0"/>
                        <a:t> </a:t>
                      </a:r>
                      <a:r>
                        <a:rPr kumimoji="1" lang="en-US" altLang="ja-JP" sz="1100" u="none" dirty="0" smtClean="0"/>
                        <a:t>×</a:t>
                      </a:r>
                      <a:r>
                        <a:rPr kumimoji="1" lang="ja-JP" altLang="en-US" sz="1100" u="none" baseline="0" dirty="0" smtClean="0"/>
                        <a:t> </a:t>
                      </a:r>
                      <a:r>
                        <a:rPr kumimoji="1" lang="en-US" altLang="ja-JP" sz="1100" u="none" dirty="0" smtClean="0"/>
                        <a:t>290</a:t>
                      </a:r>
                      <a:r>
                        <a:rPr kumimoji="1" lang="ja-JP" altLang="en-US" sz="1100" u="none" dirty="0" smtClean="0"/>
                        <a:t>円</a:t>
                      </a:r>
                      <a:r>
                        <a:rPr kumimoji="1" lang="en-US" altLang="ja-JP" sz="1100" u="none" dirty="0" smtClean="0"/>
                        <a:t>/</a:t>
                      </a:r>
                      <a:r>
                        <a:rPr kumimoji="1" lang="ja-JP" altLang="en-US" sz="1100" u="none" dirty="0" smtClean="0"/>
                        <a:t>㎡</a:t>
                      </a:r>
                      <a:r>
                        <a:rPr kumimoji="1" lang="ja-JP" altLang="en-US" sz="1100" u="none" baseline="0" dirty="0" smtClean="0"/>
                        <a:t> </a:t>
                      </a:r>
                      <a:r>
                        <a:rPr kumimoji="1" lang="ja-JP" altLang="en-US" sz="1100" u="none" dirty="0" smtClean="0"/>
                        <a:t>＝</a:t>
                      </a:r>
                      <a:r>
                        <a:rPr kumimoji="1" lang="ja-JP" altLang="en-US" sz="1100" u="sng" dirty="0" smtClean="0"/>
                        <a:t>　　　　　円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506172"/>
                  </a:ext>
                </a:extLst>
              </a:tr>
              <a:tr h="35911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/>
                        <a:t>被覆材がプラスチックで骨材が鉄骨のハウス</a:t>
                      </a:r>
                    </a:p>
                  </a:txBody>
                  <a:tcPr anchor="ctr">
                    <a:solidFill>
                      <a:srgbClr val="DEEBF7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dirty="0" smtClean="0"/>
                        <a:t>撤去施設の面積合計</a:t>
                      </a:r>
                      <a:r>
                        <a:rPr kumimoji="1" lang="ja-JP" altLang="en-US" sz="1100" u="sng" dirty="0" smtClean="0"/>
                        <a:t>　　　　　㎡</a:t>
                      </a:r>
                      <a:r>
                        <a:rPr kumimoji="1" lang="ja-JP" altLang="en-US" sz="1100" u="sng" baseline="0" dirty="0" smtClean="0"/>
                        <a:t> </a:t>
                      </a:r>
                      <a:r>
                        <a:rPr kumimoji="1" lang="en-US" altLang="ja-JP" sz="1100" u="none" dirty="0" smtClean="0"/>
                        <a:t>×</a:t>
                      </a:r>
                      <a:r>
                        <a:rPr kumimoji="1" lang="ja-JP" altLang="en-US" sz="1100" u="none" baseline="0" dirty="0" smtClean="0"/>
                        <a:t> </a:t>
                      </a:r>
                      <a:r>
                        <a:rPr kumimoji="1" lang="en-US" altLang="ja-JP" sz="1100" u="none" baseline="0" dirty="0" smtClean="0"/>
                        <a:t>880</a:t>
                      </a:r>
                      <a:r>
                        <a:rPr kumimoji="1" lang="ja-JP" altLang="en-US" sz="1100" u="none" dirty="0" smtClean="0"/>
                        <a:t>円</a:t>
                      </a:r>
                      <a:r>
                        <a:rPr kumimoji="1" lang="en-US" altLang="ja-JP" sz="1100" u="none" dirty="0" smtClean="0"/>
                        <a:t>/</a:t>
                      </a:r>
                      <a:r>
                        <a:rPr kumimoji="1" lang="ja-JP" altLang="en-US" sz="1100" u="none" dirty="0" smtClean="0"/>
                        <a:t>㎡</a:t>
                      </a:r>
                      <a:r>
                        <a:rPr kumimoji="1" lang="ja-JP" altLang="en-US" sz="1100" u="none" baseline="0" dirty="0" smtClean="0"/>
                        <a:t> </a:t>
                      </a:r>
                      <a:r>
                        <a:rPr kumimoji="1" lang="ja-JP" altLang="en-US" sz="1100" u="none" dirty="0" smtClean="0"/>
                        <a:t>＝</a:t>
                      </a:r>
                      <a:r>
                        <a:rPr kumimoji="1" lang="ja-JP" altLang="en-US" sz="1100" u="sng" dirty="0" smtClean="0"/>
                        <a:t>　　　　　円</a:t>
                      </a:r>
                    </a:p>
                  </a:txBody>
                  <a:tcPr anchor="ctr">
                    <a:solidFill>
                      <a:srgbClr val="DEEBF7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017172"/>
                  </a:ext>
                </a:extLst>
              </a:tr>
              <a:tr h="321739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被覆材がガラスのハウス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u="none" dirty="0" smtClean="0"/>
                        <a:t>撤去施設の面積合計</a:t>
                      </a:r>
                      <a:r>
                        <a:rPr kumimoji="1" lang="ja-JP" altLang="en-US" sz="1100" u="sng" dirty="0" smtClean="0"/>
                        <a:t>　　　　　㎡</a:t>
                      </a:r>
                      <a:r>
                        <a:rPr kumimoji="1" lang="ja-JP" altLang="en-US" sz="1100" u="sng" baseline="0" dirty="0" smtClean="0"/>
                        <a:t> </a:t>
                      </a:r>
                      <a:r>
                        <a:rPr kumimoji="1" lang="en-US" altLang="ja-JP" sz="1100" u="none" dirty="0" smtClean="0"/>
                        <a:t>×</a:t>
                      </a:r>
                      <a:r>
                        <a:rPr kumimoji="1" lang="ja-JP" altLang="en-US" sz="1100" u="none" baseline="0" dirty="0" smtClean="0"/>
                        <a:t> </a:t>
                      </a:r>
                      <a:r>
                        <a:rPr kumimoji="1" lang="en-US" altLang="ja-JP" sz="1100" u="none" baseline="0" dirty="0" smtClean="0"/>
                        <a:t>1,200</a:t>
                      </a:r>
                      <a:r>
                        <a:rPr kumimoji="1" lang="ja-JP" altLang="en-US" sz="1100" u="none" dirty="0" smtClean="0"/>
                        <a:t>円</a:t>
                      </a:r>
                      <a:r>
                        <a:rPr kumimoji="1" lang="en-US" altLang="ja-JP" sz="1100" u="none" dirty="0" smtClean="0"/>
                        <a:t>/</a:t>
                      </a:r>
                      <a:r>
                        <a:rPr kumimoji="1" lang="ja-JP" altLang="en-US" sz="1100" u="none" dirty="0" smtClean="0"/>
                        <a:t>㎡</a:t>
                      </a:r>
                      <a:r>
                        <a:rPr kumimoji="1" lang="ja-JP" altLang="en-US" sz="1100" u="none" baseline="0" dirty="0" smtClean="0"/>
                        <a:t> </a:t>
                      </a:r>
                      <a:r>
                        <a:rPr kumimoji="1" lang="ja-JP" altLang="en-US" sz="1100" u="none" dirty="0" smtClean="0"/>
                        <a:t>＝</a:t>
                      </a:r>
                      <a:r>
                        <a:rPr kumimoji="1" lang="ja-JP" altLang="en-US" sz="1100" u="sng" dirty="0" smtClean="0"/>
                        <a:t>　　　　円</a:t>
                      </a:r>
                      <a:endParaRPr kumimoji="1" lang="ja-JP" altLang="en-US" sz="1100" u="sng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051119"/>
                  </a:ext>
                </a:extLst>
              </a:tr>
              <a:tr h="291784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畜舎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u="none" dirty="0" smtClean="0"/>
                        <a:t>撤去施設の面積合計</a:t>
                      </a:r>
                      <a:r>
                        <a:rPr kumimoji="1" lang="ja-JP" altLang="en-US" sz="1100" u="sng" dirty="0" smtClean="0"/>
                        <a:t>　　　　　㎡</a:t>
                      </a:r>
                      <a:r>
                        <a:rPr kumimoji="1" lang="ja-JP" altLang="en-US" sz="1100" u="sng" baseline="0" dirty="0" smtClean="0"/>
                        <a:t> </a:t>
                      </a:r>
                      <a:r>
                        <a:rPr kumimoji="1" lang="en-US" altLang="ja-JP" sz="1100" u="none" dirty="0" smtClean="0"/>
                        <a:t>×</a:t>
                      </a:r>
                      <a:r>
                        <a:rPr kumimoji="1" lang="ja-JP" altLang="en-US" sz="1100" u="none" baseline="0" dirty="0" smtClean="0"/>
                        <a:t> </a:t>
                      </a:r>
                      <a:r>
                        <a:rPr kumimoji="1" lang="en-US" altLang="ja-JP" sz="1100" u="none" baseline="0" dirty="0" smtClean="0"/>
                        <a:t>4,500</a:t>
                      </a:r>
                      <a:r>
                        <a:rPr kumimoji="1" lang="ja-JP" altLang="en-US" sz="1100" u="none" dirty="0" smtClean="0"/>
                        <a:t>円</a:t>
                      </a:r>
                      <a:r>
                        <a:rPr kumimoji="1" lang="en-US" altLang="ja-JP" sz="1100" u="none" dirty="0" smtClean="0"/>
                        <a:t>/</a:t>
                      </a:r>
                      <a:r>
                        <a:rPr kumimoji="1" lang="ja-JP" altLang="en-US" sz="1100" u="none" dirty="0" smtClean="0"/>
                        <a:t>㎡</a:t>
                      </a:r>
                      <a:r>
                        <a:rPr kumimoji="1" lang="ja-JP" altLang="en-US" sz="1100" u="none" baseline="0" dirty="0" smtClean="0"/>
                        <a:t> </a:t>
                      </a:r>
                      <a:r>
                        <a:rPr kumimoji="1" lang="ja-JP" altLang="en-US" sz="1100" u="none" dirty="0" smtClean="0"/>
                        <a:t>＝</a:t>
                      </a:r>
                      <a:r>
                        <a:rPr kumimoji="1" lang="ja-JP" altLang="en-US" sz="1100" u="sng" dirty="0" smtClean="0"/>
                        <a:t>　　　　円</a:t>
                      </a:r>
                    </a:p>
                  </a:txBody>
                  <a:tcPr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08237"/>
                  </a:ext>
                </a:extLst>
              </a:tr>
              <a:tr h="29178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撤去（予定）時期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令和７年</a:t>
                      </a:r>
                      <a:r>
                        <a:rPr kumimoji="1" lang="ja-JP" altLang="en-US" u="sng" dirty="0" smtClean="0"/>
                        <a:t>　　　　月</a:t>
                      </a:r>
                      <a:endParaRPr kumimoji="1" lang="ja-JP" altLang="en-US" u="sng" dirty="0"/>
                    </a:p>
                  </a:txBody>
                  <a:tcP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80651"/>
                  </a:ext>
                </a:extLst>
              </a:tr>
              <a:tr h="321739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撤去後について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en-US" altLang="ja-JP" sz="1000" dirty="0" smtClean="0"/>
                        <a:t>※</a:t>
                      </a:r>
                      <a:r>
                        <a:rPr kumimoji="1" lang="ja-JP" altLang="en-US" sz="1000" dirty="0" smtClean="0"/>
                        <a:t>いずれかに</a:t>
                      </a:r>
                      <a:r>
                        <a:rPr kumimoji="1" lang="ja-JP" altLang="en-US" sz="1000" dirty="0" err="1" smtClean="0"/>
                        <a:t>〇</a:t>
                      </a:r>
                      <a:endParaRPr kumimoji="1" lang="ja-JP" altLang="en-US" sz="1000" dirty="0"/>
                    </a:p>
                  </a:txBody>
                  <a:tcPr anchor="ctr">
                    <a:solidFill>
                      <a:srgbClr val="DEEBF7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dirty="0" smtClean="0">
                          <a:effectLst/>
                        </a:rPr>
                        <a:t>施設を復旧をする・露地栽培に転換する</a:t>
                      </a:r>
                      <a:endParaRPr kumimoji="1" lang="en-US" altLang="ja-JP" sz="1200" u="none" dirty="0" smtClean="0">
                        <a:effectLst/>
                      </a:endParaRPr>
                    </a:p>
                    <a:p>
                      <a:r>
                        <a:rPr kumimoji="1" lang="ja-JP" altLang="en-US" sz="1200" u="none" dirty="0" smtClean="0">
                          <a:effectLst/>
                        </a:rPr>
                        <a:t>その他（　　　　　　　　　　　　　　　　　）</a:t>
                      </a:r>
                      <a:endParaRPr kumimoji="1" lang="ja-JP" altLang="en-US" sz="1200" u="none" dirty="0">
                        <a:effectLst/>
                      </a:endParaRPr>
                    </a:p>
                  </a:txBody>
                  <a:tcPr>
                    <a:solidFill>
                      <a:srgbClr val="DEEBF7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996024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174904"/>
              </p:ext>
            </p:extLst>
          </p:nvPr>
        </p:nvGraphicFramePr>
        <p:xfrm>
          <a:off x="471484" y="6253350"/>
          <a:ext cx="5915026" cy="1943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614">
                  <a:extLst>
                    <a:ext uri="{9D8B030D-6E8A-4147-A177-3AD203B41FA5}">
                      <a16:colId xmlns:a16="http://schemas.microsoft.com/office/drawing/2014/main" val="1518980465"/>
                    </a:ext>
                  </a:extLst>
                </a:gridCol>
                <a:gridCol w="4062412">
                  <a:extLst>
                    <a:ext uri="{9D8B030D-6E8A-4147-A177-3AD203B41FA5}">
                      <a16:colId xmlns:a16="http://schemas.microsoft.com/office/drawing/2014/main" val="1326387620"/>
                    </a:ext>
                  </a:extLst>
                </a:gridCol>
              </a:tblGrid>
              <a:tr h="204694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「</a:t>
                      </a:r>
                      <a:r>
                        <a:rPr kumimoji="1" lang="en-US" altLang="ja-JP" sz="1400" dirty="0" smtClean="0"/>
                        <a:t>(3)</a:t>
                      </a:r>
                      <a:r>
                        <a:rPr kumimoji="1" lang="ja-JP" altLang="en-US" sz="1400" dirty="0" smtClean="0"/>
                        <a:t>生産確保資材・種苗等購入補助」活用希望の場合は記入してく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ださい</a:t>
                      </a:r>
                      <a:endParaRPr kumimoji="1" lang="ja-JP" altLang="en-US" sz="14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619544"/>
                  </a:ext>
                </a:extLst>
              </a:tr>
              <a:tr h="327689">
                <a:tc rowSpan="3"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購　入　経　費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sz="1000" b="1" u="none" dirty="0" smtClean="0"/>
                        <a:t>※</a:t>
                      </a:r>
                      <a:r>
                        <a:rPr kumimoji="1" lang="ja-JP" altLang="en-US" sz="1000" b="1" u="none" dirty="0" smtClean="0"/>
                        <a:t>可能な限り見積書を添付してください</a:t>
                      </a:r>
                      <a:endParaRPr kumimoji="1" lang="en-US" altLang="ja-JP" sz="1000" dirty="0" smtClean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a.</a:t>
                      </a:r>
                      <a:r>
                        <a:rPr kumimoji="1" lang="ja-JP" altLang="en-US" dirty="0" smtClean="0"/>
                        <a:t>樹草勢回復用肥料の購入　</a:t>
                      </a:r>
                      <a:r>
                        <a:rPr kumimoji="1" lang="ja-JP" altLang="en-US" u="sng" dirty="0" smtClean="0"/>
                        <a:t>　　　　　　</a:t>
                      </a:r>
                      <a:r>
                        <a:rPr kumimoji="1" lang="ja-JP" altLang="en-US" u="sng" baseline="0" dirty="0" smtClean="0"/>
                        <a:t>  </a:t>
                      </a:r>
                      <a:r>
                        <a:rPr kumimoji="1" lang="ja-JP" altLang="en-US" u="sng" dirty="0" smtClean="0"/>
                        <a:t>　　円</a:t>
                      </a:r>
                      <a:endParaRPr kumimoji="1" lang="ja-JP" altLang="en-US" u="sn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767539"/>
                  </a:ext>
                </a:extLst>
              </a:tr>
              <a:tr h="20469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50" dirty="0" smtClean="0"/>
                        <a:t>b.</a:t>
                      </a:r>
                      <a:r>
                        <a:rPr kumimoji="1" lang="ja-JP" altLang="en-US" sz="1200" dirty="0" smtClean="0"/>
                        <a:t>病害虫防除等農薬購入及び地上、航空防除機等賃借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　に係る経費　　　　　</a:t>
                      </a:r>
                      <a:r>
                        <a:rPr kumimoji="1" lang="ja-JP" altLang="en-US" sz="1100" dirty="0" smtClean="0"/>
                        <a:t>　　　　</a:t>
                      </a:r>
                      <a:r>
                        <a:rPr kumimoji="1" lang="ja-JP" altLang="en-US" u="sng" dirty="0" smtClean="0"/>
                        <a:t>　　　　  　　　　円</a:t>
                      </a:r>
                      <a:endParaRPr kumimoji="1" lang="en-US" altLang="ja-JP" u="sng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208968"/>
                  </a:ext>
                </a:extLst>
              </a:tr>
              <a:tr h="20469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c.</a:t>
                      </a:r>
                      <a:r>
                        <a:rPr kumimoji="1" lang="ja-JP" altLang="en-US" dirty="0" smtClean="0"/>
                        <a:t>次作用種苗等購入</a:t>
                      </a:r>
                      <a:r>
                        <a:rPr kumimoji="1" lang="ja-JP" altLang="en-US" sz="1000" dirty="0" smtClean="0"/>
                        <a:t>（水稲苗を含む）</a:t>
                      </a:r>
                      <a:r>
                        <a:rPr kumimoji="1" lang="ja-JP" altLang="en-US" u="sng" dirty="0" smtClean="0"/>
                        <a:t>　　　　　　　円</a:t>
                      </a:r>
                      <a:endParaRPr kumimoji="1" lang="ja-JP" altLang="en-US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88264"/>
                  </a:ext>
                </a:extLst>
              </a:tr>
              <a:tr h="20469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購入（予定）時期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令和７年</a:t>
                      </a:r>
                      <a:r>
                        <a:rPr kumimoji="1" lang="ja-JP" altLang="en-US" u="sng" dirty="0" smtClean="0"/>
                        <a:t>　　　　月</a:t>
                      </a:r>
                      <a:endParaRPr kumimoji="1" lang="ja-JP" alt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22134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54865"/>
              </p:ext>
            </p:extLst>
          </p:nvPr>
        </p:nvGraphicFramePr>
        <p:xfrm>
          <a:off x="471485" y="8302356"/>
          <a:ext cx="5915026" cy="145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614">
                  <a:extLst>
                    <a:ext uri="{9D8B030D-6E8A-4147-A177-3AD203B41FA5}">
                      <a16:colId xmlns:a16="http://schemas.microsoft.com/office/drawing/2014/main" val="1681054600"/>
                    </a:ext>
                  </a:extLst>
                </a:gridCol>
                <a:gridCol w="4062412">
                  <a:extLst>
                    <a:ext uri="{9D8B030D-6E8A-4147-A177-3AD203B41FA5}">
                      <a16:colId xmlns:a16="http://schemas.microsoft.com/office/drawing/2014/main" val="2510868814"/>
                    </a:ext>
                  </a:extLst>
                </a:gridCol>
              </a:tblGrid>
              <a:tr h="612301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「</a:t>
                      </a:r>
                      <a:r>
                        <a:rPr kumimoji="1" lang="en-US" altLang="ja-JP" sz="1400" dirty="0" smtClean="0"/>
                        <a:t>(4)</a:t>
                      </a:r>
                      <a:r>
                        <a:rPr kumimoji="1" lang="ja-JP" altLang="en-US" sz="1400" dirty="0" smtClean="0"/>
                        <a:t>被害施設ビニール等処理費用補助」活用希望の場合は記入して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ください　</a:t>
                      </a:r>
                      <a:r>
                        <a:rPr kumimoji="1" lang="en-US" altLang="ja-JP" sz="10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※</a:t>
                      </a:r>
                      <a:r>
                        <a:rPr kumimoji="1" lang="ja-JP" altLang="en-US" sz="1000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別紙の補助対象要件を必ずご確認ください</a:t>
                      </a:r>
                      <a:endParaRPr kumimoji="1" lang="ja-JP" altLang="en-US" sz="1000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211431"/>
                  </a:ext>
                </a:extLst>
              </a:tr>
              <a:tr h="38722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ビニール等を処理する施設の面積合計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rgbClr val="EAEFF7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u="none" dirty="0" smtClean="0"/>
                        <a:t>　</a:t>
                      </a:r>
                      <a:r>
                        <a:rPr kumimoji="1" lang="ja-JP" altLang="en-US" u="sng" dirty="0" smtClean="0"/>
                        <a:t>　　　　　　　㎡</a:t>
                      </a:r>
                      <a:endParaRPr kumimoji="1" lang="ja-JP" altLang="en-US" u="sng" dirty="0"/>
                    </a:p>
                  </a:txBody>
                  <a:tcPr anchor="ctr">
                    <a:solidFill>
                      <a:srgbClr val="EAEFF7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242292"/>
                  </a:ext>
                </a:extLst>
              </a:tr>
              <a:tr h="38722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処分（予定）時期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u="none" dirty="0" smtClean="0"/>
                        <a:t>　　春（６月）　　・　　秋（</a:t>
                      </a:r>
                      <a:r>
                        <a:rPr kumimoji="1" lang="en-US" altLang="ja-JP" u="none" dirty="0" smtClean="0"/>
                        <a:t>11</a:t>
                      </a:r>
                      <a:r>
                        <a:rPr kumimoji="1" lang="ja-JP" altLang="en-US" u="none" dirty="0" smtClean="0"/>
                        <a:t>月）</a:t>
                      </a:r>
                      <a:endParaRPr kumimoji="1" lang="ja-JP" altLang="en-US" u="none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430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48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00000"/>
        </a:solidFill>
      </a:spPr>
      <a:bodyPr rtlCol="0" anchor="ctr"/>
      <a:lstStyle>
        <a:defPPr algn="ctr">
          <a:defRPr kumimoji="1" sz="11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</TotalTime>
  <Words>1117</Words>
  <Application>Microsoft Office PowerPoint</Application>
  <PresentationFormat>A4 210 x 297 mm</PresentationFormat>
  <Paragraphs>103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UDゴシック</vt:lpstr>
      <vt:lpstr>游ゴシック</vt:lpstr>
      <vt:lpstr>游ゴシック Light</vt:lpstr>
      <vt:lpstr>游ゴシック 本文</vt:lpstr>
      <vt:lpstr>Arial</vt:lpstr>
      <vt:lpstr>Calibri</vt:lpstr>
      <vt:lpstr>Calibri Light</vt:lpstr>
      <vt:lpstr>Office テーマ</vt:lpstr>
      <vt:lpstr>令和７年雪害にかかる補助事業要望調査</vt:lpstr>
      <vt:lpstr>令和７年雪害にかかる補助事業要望調査（裏面）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令和７年２月の雪害に係る補助事業要望調査</dc:title>
  <dc:creator>大竹　悠河</dc:creator>
  <cp:lastModifiedBy>大竹　悠河</cp:lastModifiedBy>
  <cp:revision>77</cp:revision>
  <cp:lastPrinted>2025-04-03T07:01:43Z</cp:lastPrinted>
  <dcterms:created xsi:type="dcterms:W3CDTF">2025-03-28T05:37:22Z</dcterms:created>
  <dcterms:modified xsi:type="dcterms:W3CDTF">2025-04-09T12:10:44Z</dcterms:modified>
</cp:coreProperties>
</file>